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1"/>
  </p:notesMasterIdLst>
  <p:handoutMasterIdLst>
    <p:handoutMasterId r:id="rId12"/>
  </p:handoutMasterIdLst>
  <p:sldIdLst>
    <p:sldId id="510" r:id="rId3"/>
    <p:sldId id="2123" r:id="rId4"/>
    <p:sldId id="2124" r:id="rId5"/>
    <p:sldId id="2125" r:id="rId6"/>
    <p:sldId id="2126" r:id="rId7"/>
    <p:sldId id="2127" r:id="rId8"/>
    <p:sldId id="2128" r:id="rId9"/>
    <p:sldId id="1783" r:id="rId10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73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24B9C"/>
    <a:srgbClr val="E9EBF5"/>
    <a:srgbClr val="DEEBF7"/>
    <a:srgbClr val="FFFFFF"/>
    <a:srgbClr val="2A6184"/>
    <a:srgbClr val="00B050"/>
    <a:srgbClr val="4472C4"/>
    <a:srgbClr val="DAE3F3"/>
    <a:srgbClr val="D9D9D9"/>
    <a:srgbClr val="8FAAD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70" autoAdjust="0"/>
  </p:normalViewPr>
  <p:slideViewPr>
    <p:cSldViewPr snapToGrid="0">
      <p:cViewPr>
        <p:scale>
          <a:sx n="60" d="100"/>
          <a:sy n="60" d="100"/>
        </p:scale>
        <p:origin x="-1284" y="-708"/>
      </p:cViewPr>
      <p:guideLst>
        <p:guide orient="horz" pos="2273"/>
        <p:guide pos="37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5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A539BC1-6E57-4217-9B22-9324214C5E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E493348-3522-467F-8DCB-2A2E42A8EE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CCBF0-979A-4140-BBBD-688A13E19878}" type="datetimeFigureOut">
              <a:rPr lang="zh-CN" altLang="en-US" smtClean="0"/>
              <a:pPr/>
              <a:t>2021/7/26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CDC4ED6-F2DE-4667-BCCC-BAE2A86C3C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A05A343-858E-43B3-832F-BDF5811276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39067-EC92-46C7-B9C8-068ADF763B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94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D5878-EE8F-4813-8441-0D695A2AE348}" type="datetimeFigureOut">
              <a:rPr lang="zh-CN" altLang="en-US" smtClean="0"/>
              <a:pPr/>
              <a:t>2021/7/26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10B99-4F38-4B2A-B6F4-0CC3CE8943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995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换照片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10B99-4F38-4B2A-B6F4-0CC3CE89438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0872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换照片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10B99-4F38-4B2A-B6F4-0CC3CE89438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0872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223AF8FA-6CCE-4288-A984-6F39DC98F6D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32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7183" r="8442"/>
          <a:stretch>
            <a:fillRect/>
          </a:stretch>
        </p:blipFill>
        <p:spPr bwMode="auto">
          <a:xfrm flipV="1">
            <a:off x="0" y="-1588"/>
            <a:ext cx="12192000" cy="6859588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7848" y="341879"/>
            <a:ext cx="860818" cy="93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54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7507179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B44088D-3118-43EA-96A1-A633E3C5E4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850" b="28519"/>
          <a:stretch/>
        </p:blipFill>
        <p:spPr>
          <a:xfrm flipH="1">
            <a:off x="-5" y="0"/>
            <a:ext cx="12192001" cy="3905251"/>
          </a:xfrm>
          <a:prstGeom prst="rect">
            <a:avLst/>
          </a:prstGeom>
          <a:effectLst/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4" y="2543175"/>
            <a:ext cx="12188976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544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113" y="452438"/>
            <a:ext cx="9404350" cy="140176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FFA0C-78A5-4CE3-B5EA-520A2C594BFC}" type="datetime1">
              <a:rPr lang="zh-CN" altLang="en-US">
                <a:solidFill>
                  <a:prstClr val="black"/>
                </a:solidFill>
              </a:rPr>
              <a:pPr>
                <a:defRPr/>
              </a:pPr>
              <a:t>2021/7/26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E0C30FD1-5795-4431-92EB-5D27BDF2023C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en-US" altLang="zh-CN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92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F17362-4093-4777-9FDE-0AA163CAF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36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3A4337A-A170-4465-BE77-8F410FC2D1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948B27-ABFE-4618-9A3F-B3F588DE66F3}" type="datetimeFigureOut">
              <a:rPr lang="zh-CN" altLang="en-US" smtClean="0"/>
              <a:pPr/>
              <a:t>2021/7/26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3A51E92-CAC1-448D-88A8-6AA3E1237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12C6B78-4B99-4AE4-89EB-493360CBC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BAE58E-C6EE-4D73-8C12-8507C4F16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7398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5739448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856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7" r:id="rId2"/>
    <p:sldLayoutId id="2147483689" r:id="rId3"/>
    <p:sldLayoutId id="2147483690" r:id="rId4"/>
    <p:sldLayoutId id="2147483692" r:id="rId5"/>
    <p:sldLayoutId id="2147483693" r:id="rId6"/>
    <p:sldLayoutId id="2147483695" r:id="rId7"/>
    <p:sldLayoutId id="214748369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505320" y="4131878"/>
            <a:ext cx="10127880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4pPr>
            <a:lvl5pPr marL="2057400" indent="-22860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9pPr>
          </a:lstStyle>
          <a:p>
            <a:pPr algn="ctr"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zh-CN" altLang="zh-CN" sz="4000" dirty="0" smtClean="0">
                <a:solidFill>
                  <a:schemeClr val="tx1"/>
                </a:solidFill>
              </a:rPr>
              <a:t>研究项目名称</a:t>
            </a:r>
            <a:endParaRPr lang="en-US" altLang="zh-CN" sz="4000" spc="600" dirty="0">
              <a:ln w="9525">
                <a:solidFill>
                  <a:prstClr val="white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6565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166" y="4390682"/>
            <a:ext cx="1633207" cy="174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979947" y="5111880"/>
            <a:ext cx="90039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</a:t>
            </a:r>
            <a:r>
              <a:rPr lang="zh-CN" altLang="zh-CN" sz="2400" dirty="0" smtClean="0"/>
              <a:t>研究专业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研究者</a:t>
            </a:r>
          </a:p>
          <a:p>
            <a:r>
              <a:rPr lang="en-US" altLang="zh-CN" sz="2400" dirty="0" smtClean="0"/>
              <a:t> </a:t>
            </a:r>
            <a:r>
              <a:rPr lang="zh-CN" altLang="zh-CN" sz="2400" dirty="0" smtClean="0"/>
              <a:t>研究组长单位信息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2974504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7500" y="274638"/>
            <a:ext cx="106553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 dirty="0" smtClean="0"/>
              <a:t>研究背景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17500" y="1600200"/>
            <a:ext cx="106553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 </a:t>
            </a:r>
            <a:r>
              <a:rPr lang="zh-CN" altLang="zh-CN" sz="2000" dirty="0" smtClean="0"/>
              <a:t>临床前及前期临床研究数据</a:t>
            </a:r>
            <a:r>
              <a:rPr lang="zh-CN" altLang="en-US" sz="2000" dirty="0" smtClean="0"/>
              <a:t>；</a:t>
            </a:r>
            <a:r>
              <a:rPr lang="zh-CN" altLang="zh-CN" sz="2000" dirty="0" smtClean="0"/>
              <a:t>国内外</a:t>
            </a:r>
            <a:r>
              <a:rPr lang="zh-CN" altLang="en-US" sz="2000" dirty="0" smtClean="0"/>
              <a:t>研究现状；</a:t>
            </a:r>
            <a:endParaRPr lang="en-US" altLang="zh-CN" sz="2000" dirty="0" smtClean="0"/>
          </a:p>
          <a:p>
            <a:r>
              <a:rPr lang="zh-CN" altLang="zh-CN" sz="2000" dirty="0" smtClean="0"/>
              <a:t>所涉及适应症情况，目前的治疗及研究状况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r>
              <a:rPr lang="zh-CN" altLang="en-US" sz="2000" dirty="0" smtClean="0"/>
              <a:t>（若涉及</a:t>
            </a:r>
            <a:r>
              <a:rPr lang="zh-CN" altLang="zh-CN" sz="2000" dirty="0" smtClean="0"/>
              <a:t>药物</a:t>
            </a:r>
            <a:r>
              <a:rPr lang="en-US" altLang="zh-CN" sz="2000" dirty="0" smtClean="0"/>
              <a:t>/</a:t>
            </a:r>
            <a:r>
              <a:rPr lang="zh-CN" altLang="zh-CN" sz="2000" dirty="0" smtClean="0"/>
              <a:t>器械</a:t>
            </a:r>
            <a:r>
              <a:rPr lang="zh-CN" altLang="en-US" sz="2000" dirty="0" smtClean="0"/>
              <a:t>，说明其</a:t>
            </a:r>
            <a:r>
              <a:rPr lang="zh-CN" altLang="zh-CN" sz="2000" dirty="0" smtClean="0"/>
              <a:t>理化性质、化学结构</a:t>
            </a:r>
            <a:r>
              <a:rPr lang="zh-CN" altLang="en-US" sz="2000" dirty="0" smtClean="0"/>
              <a:t>、上市情况</a:t>
            </a:r>
            <a:r>
              <a:rPr lang="zh-CN" altLang="zh-CN" sz="2000" dirty="0" smtClean="0"/>
              <a:t>等信息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endParaRPr lang="zh-CN" altLang="zh-CN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7500" y="274638"/>
            <a:ext cx="106553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 dirty="0" smtClean="0"/>
              <a:t>研究设计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69900" y="1295400"/>
            <a:ext cx="104521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zh-CN" sz="2000" dirty="0" smtClean="0"/>
              <a:t>受试者人数</a:t>
            </a:r>
            <a:r>
              <a:rPr lang="zh-CN" altLang="en-US" sz="2000" dirty="0" smtClean="0"/>
              <a:t>；</a:t>
            </a:r>
            <a:r>
              <a:rPr lang="zh-CN" altLang="zh-CN" sz="2000" dirty="0" smtClean="0"/>
              <a:t>研究中心</a:t>
            </a:r>
            <a:r>
              <a:rPr lang="zh-CN" altLang="en-US" sz="2000" dirty="0" smtClean="0"/>
              <a:t>；</a:t>
            </a:r>
            <a:r>
              <a:rPr lang="zh-CN" altLang="zh-CN" sz="2000" dirty="0" smtClean="0"/>
              <a:t>研究持续时间</a:t>
            </a:r>
            <a:r>
              <a:rPr lang="zh-CN" altLang="en-US" sz="2000" dirty="0" smtClean="0"/>
              <a:t>；</a:t>
            </a:r>
            <a:r>
              <a:rPr lang="zh-CN" altLang="zh-CN" sz="2000" dirty="0" smtClean="0"/>
              <a:t>随访次数</a:t>
            </a:r>
            <a:r>
              <a:rPr lang="zh-CN" altLang="en-US" sz="2000" dirty="0" smtClean="0"/>
              <a:t>；</a:t>
            </a:r>
            <a:r>
              <a:rPr lang="zh-CN" altLang="zh-CN" sz="2000" dirty="0" smtClean="0"/>
              <a:t>入选</a:t>
            </a:r>
            <a:r>
              <a:rPr lang="en-US" altLang="zh-CN" sz="2000" dirty="0" smtClean="0"/>
              <a:t>/</a:t>
            </a:r>
            <a:r>
              <a:rPr lang="zh-CN" altLang="zh-CN" sz="2000" dirty="0" smtClean="0"/>
              <a:t>排除标准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分组情况</a:t>
            </a:r>
            <a:r>
              <a:rPr lang="zh-CN" altLang="en-US" sz="2000" dirty="0" smtClean="0"/>
              <a:t>（</a:t>
            </a:r>
            <a:r>
              <a:rPr lang="zh-CN" altLang="zh-CN" sz="2000" dirty="0" smtClean="0"/>
              <a:t>对照组：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）安慰剂</a:t>
            </a:r>
            <a:r>
              <a:rPr lang="en-US" altLang="zh-CN" sz="2000" dirty="0" smtClean="0"/>
              <a:t>   2</a:t>
            </a:r>
            <a:r>
              <a:rPr lang="zh-CN" altLang="zh-CN" sz="2000" dirty="0" smtClean="0"/>
              <a:t>）药物或其他干预措施</a:t>
            </a:r>
            <a:r>
              <a:rPr lang="zh-CN" altLang="en-US" sz="2000" dirty="0" smtClean="0"/>
              <a:t>）；</a:t>
            </a:r>
            <a:endParaRPr lang="en-US" altLang="zh-CN" sz="2000" dirty="0" smtClean="0"/>
          </a:p>
          <a:p>
            <a:r>
              <a:rPr lang="zh-CN" altLang="en-US" sz="2000" dirty="0" smtClean="0"/>
              <a:t>（若涉及药物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器械，说明</a:t>
            </a:r>
            <a:r>
              <a:rPr lang="zh-CN" altLang="zh-CN" sz="2000" dirty="0" smtClean="0"/>
              <a:t>在研药物剂量及给药方式</a:t>
            </a:r>
            <a:r>
              <a:rPr lang="zh-CN" altLang="en-US" sz="2000" dirty="0" smtClean="0"/>
              <a:t>或器械使用方式）</a:t>
            </a:r>
            <a:endParaRPr lang="zh-CN" altLang="zh-CN" sz="2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7500" y="274638"/>
            <a:ext cx="106553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研究流程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68300" y="1600200"/>
            <a:ext cx="106045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000" i="1" dirty="0" smtClean="0"/>
              <a:t>若为干预研究，请附研究流程图</a:t>
            </a:r>
            <a:endParaRPr lang="zh-CN" altLang="en-US" sz="20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66700" y="274638"/>
            <a:ext cx="107061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 dirty="0" smtClean="0"/>
              <a:t>风险评估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79400" y="1600200"/>
            <a:ext cx="106934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000" i="1" dirty="0" smtClean="0"/>
              <a:t>研究过程可能涉及的风险，包括涉及的</a:t>
            </a:r>
            <a:r>
              <a:rPr lang="zh-CN" altLang="zh-CN" sz="2000" i="1" dirty="0" smtClean="0"/>
              <a:t>药物</a:t>
            </a:r>
            <a:r>
              <a:rPr lang="en-US" altLang="zh-CN" sz="2000" i="1" dirty="0" smtClean="0"/>
              <a:t>/</a:t>
            </a:r>
            <a:r>
              <a:rPr lang="zh-CN" altLang="zh-CN" sz="2000" i="1" dirty="0" smtClean="0"/>
              <a:t>器械目前已知风险</a:t>
            </a:r>
            <a:r>
              <a:rPr lang="zh-CN" altLang="en-US" sz="2000" i="1" dirty="0" smtClean="0"/>
              <a:t>；</a:t>
            </a:r>
            <a:r>
              <a:rPr lang="zh-CN" altLang="zh-CN" sz="2000" i="1" dirty="0" smtClean="0"/>
              <a:t>研究涉及检测的风险</a:t>
            </a:r>
            <a:r>
              <a:rPr lang="zh-CN" altLang="en-US" sz="2000" i="1" dirty="0" smtClean="0"/>
              <a:t>等</a:t>
            </a:r>
            <a:endParaRPr lang="zh-CN" altLang="zh-CN" sz="20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0200" y="274638"/>
            <a:ext cx="10642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 dirty="0" smtClean="0"/>
              <a:t>受试者获益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79400" y="1600200"/>
            <a:ext cx="106934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000" i="1" dirty="0" smtClean="0"/>
              <a:t>受试者参与研究可能的获益，并说明是否有任何补贴包括交通费、营养费等</a:t>
            </a:r>
            <a:endParaRPr lang="zh-CN" altLang="en-US" sz="2000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7500" y="274638"/>
            <a:ext cx="106553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zh-CN" dirty="0" smtClean="0"/>
              <a:t>其他需要向</a:t>
            </a:r>
            <a:r>
              <a:rPr lang="zh-CN" altLang="zh-CN" dirty="0" smtClean="0"/>
              <a:t>伦理</a:t>
            </a:r>
            <a:r>
              <a:rPr lang="zh-CN" altLang="zh-CN" dirty="0" smtClean="0"/>
              <a:t>委员会报告的</a:t>
            </a:r>
            <a:r>
              <a:rPr lang="zh-CN" altLang="zh-CN" dirty="0" smtClean="0"/>
              <a:t>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08000" y="1600200"/>
            <a:ext cx="10464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000" i="1" dirty="0" smtClean="0"/>
              <a:t> </a:t>
            </a:r>
            <a:r>
              <a:rPr lang="zh-CN" altLang="en-US" sz="2000" i="1" dirty="0" smtClean="0"/>
              <a:t>以下部分不可省略！！！正式</a:t>
            </a:r>
            <a:r>
              <a:rPr lang="en-US" altLang="zh-CN" sz="2000" i="1" dirty="0" smtClean="0"/>
              <a:t>PPT</a:t>
            </a:r>
            <a:r>
              <a:rPr lang="zh-CN" altLang="en-US" sz="2000" i="1" dirty="0" smtClean="0"/>
              <a:t>请删除此行</a:t>
            </a:r>
            <a:endParaRPr lang="en-US" altLang="zh-CN" sz="2000" i="1" dirty="0" smtClean="0"/>
          </a:p>
          <a:p>
            <a:r>
              <a:rPr lang="zh-CN" altLang="en-US" sz="2000" i="1" dirty="0" smtClean="0"/>
              <a:t>是否</a:t>
            </a:r>
            <a:r>
              <a:rPr lang="zh-CN" altLang="en-US" sz="2000" i="1" dirty="0" smtClean="0"/>
              <a:t>有科研经费资助、保险等</a:t>
            </a:r>
            <a:endParaRPr lang="en-US" altLang="zh-CN" sz="2000" i="1" dirty="0" smtClean="0"/>
          </a:p>
          <a:p>
            <a:r>
              <a:rPr lang="zh-CN" altLang="zh-CN" sz="2000" i="1" dirty="0" smtClean="0"/>
              <a:t>是否有基因组学研究（如有请说明内容）</a:t>
            </a:r>
            <a:r>
              <a:rPr lang="zh-CN" altLang="en-US" sz="2000" i="1" dirty="0" smtClean="0"/>
              <a:t>；</a:t>
            </a:r>
            <a:endParaRPr lang="en-US" altLang="zh-CN" sz="2000" i="1" dirty="0" smtClean="0"/>
          </a:p>
          <a:p>
            <a:r>
              <a:rPr lang="zh-CN" altLang="zh-CN" sz="2000" i="1" dirty="0" smtClean="0"/>
              <a:t>是否涉及样本</a:t>
            </a:r>
            <a:r>
              <a:rPr lang="zh-CN" altLang="en-US" sz="2000" i="1" dirty="0" smtClean="0"/>
              <a:t>或</a:t>
            </a:r>
            <a:r>
              <a:rPr lang="zh-CN" altLang="en-US" sz="2000" i="1" dirty="0" smtClean="0">
                <a:solidFill>
                  <a:srgbClr val="FF0000"/>
                </a:solidFill>
              </a:rPr>
              <a:t>信息</a:t>
            </a:r>
            <a:r>
              <a:rPr lang="zh-CN" altLang="zh-CN" sz="2000" i="1" dirty="0" smtClean="0"/>
              <a:t>外送（包括国内外中心实验室，地点，样本</a:t>
            </a:r>
            <a:r>
              <a:rPr lang="en-US" altLang="zh-CN" sz="2000" i="1" dirty="0" smtClean="0"/>
              <a:t>/</a:t>
            </a:r>
            <a:r>
              <a:rPr lang="zh-CN" altLang="en-US" sz="2000" i="1" dirty="0" smtClean="0"/>
              <a:t>信息</a:t>
            </a:r>
            <a:r>
              <a:rPr lang="zh-CN" altLang="zh-CN" sz="2000" i="1" dirty="0" smtClean="0"/>
              <a:t>类型，数量）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2438400" y="4528816"/>
            <a:ext cx="8801100" cy="13092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1pPr>
            <a:lvl2pPr marL="742950" indent="-28575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2pPr>
            <a:lvl3pPr marL="1143000" indent="-22860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3pPr>
            <a:lvl4pPr marL="1600200" indent="-22860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4pPr>
            <a:lvl5pPr marL="2057400" indent="-228600" eaLnBrk="0" hangingPunct="0"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spc="6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116CB2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r>
              <a:rPr lang="zh-CN" altLang="en-US" sz="7200" i="1" spc="60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116CB2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4800" i="1" spc="600" dirty="0">
              <a:ln w="9525">
                <a:solidFill>
                  <a:prstClr val="white"/>
                </a:solidFill>
                <a:prstDash val="solid"/>
              </a:ln>
              <a:solidFill>
                <a:srgbClr val="116CB2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6565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640" y="4258049"/>
            <a:ext cx="15621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2974504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ovkewx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e7d195523061f1c0205959036996ad55c215b892a7aac5c0B9ADEF7896FB48F2EF97163A2DE1401E1875DEDC438B7864AD24CA23553DBBBD975DAF4CAD4A2592689FFB6CEE59FFA55B2702D0E5EE29CD5D1D50A563851278629EC314470E0649B2D7D26A16247CC349903E44D90586424DFFC8A61802EC4498C53F20D9C708C7F3AD29DDF4BA5C79</_7b1dac89e7d195523061f1c0316ecb71>
</e7d195523061f1c0>
</file>

<file path=customXml/itemProps1.xml><?xml version="1.0" encoding="utf-8"?>
<ds:datastoreItem xmlns:ds="http://schemas.openxmlformats.org/officeDocument/2006/customXml" ds:itemID="{0C9D18C7-26E4-4766-8694-EDE2667C4C71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8366</TotalTime>
  <Words>165</Words>
  <Application>Microsoft Office PowerPoint</Application>
  <PresentationFormat>自定义</PresentationFormat>
  <Paragraphs>27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自定义设计方案</vt:lpstr>
      <vt:lpstr>幻灯片 1</vt:lpstr>
      <vt:lpstr>研究背景</vt:lpstr>
      <vt:lpstr>研究设计</vt:lpstr>
      <vt:lpstr>研究流程</vt:lpstr>
      <vt:lpstr>风险评估</vt:lpstr>
      <vt:lpstr>受试者获益</vt:lpstr>
      <vt:lpstr>其他需要向伦理委员会报告的问题</vt:lpstr>
      <vt:lpstr>幻灯片 8</vt:lpstr>
    </vt:vector>
  </TitlesOfParts>
  <Company>©PPTSTORE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Administrator</cp:lastModifiedBy>
  <cp:revision>1076</cp:revision>
  <cp:lastPrinted>2018-01-29T05:51:41Z</cp:lastPrinted>
  <dcterms:created xsi:type="dcterms:W3CDTF">2017-10-23T03:37:07Z</dcterms:created>
  <dcterms:modified xsi:type="dcterms:W3CDTF">2021-07-26T02:11:15Z</dcterms:modified>
</cp:coreProperties>
</file>